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76" r:id="rId2"/>
    <p:sldId id="501" r:id="rId3"/>
    <p:sldId id="502" r:id="rId4"/>
    <p:sldId id="492" r:id="rId5"/>
    <p:sldId id="503" r:id="rId6"/>
    <p:sldId id="298" r:id="rId7"/>
    <p:sldId id="302" r:id="rId8"/>
    <p:sldId id="496" r:id="rId9"/>
    <p:sldId id="497" r:id="rId10"/>
    <p:sldId id="304" r:id="rId11"/>
    <p:sldId id="498" r:id="rId12"/>
    <p:sldId id="499" r:id="rId13"/>
    <p:sldId id="500" r:id="rId14"/>
    <p:sldId id="299" r:id="rId15"/>
    <p:sldId id="300" r:id="rId16"/>
    <p:sldId id="305" r:id="rId17"/>
    <p:sldId id="301" r:id="rId18"/>
    <p:sldId id="489" r:id="rId19"/>
    <p:sldId id="297" r:id="rId20"/>
    <p:sldId id="490" r:id="rId21"/>
    <p:sldId id="493" r:id="rId22"/>
    <p:sldId id="303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260A7-26DB-4A5B-AECF-9415B0FA8A3E}">
          <p14:sldIdLst>
            <p14:sldId id="276"/>
            <p14:sldId id="501"/>
            <p14:sldId id="502"/>
            <p14:sldId id="492"/>
            <p14:sldId id="503"/>
            <p14:sldId id="298"/>
            <p14:sldId id="302"/>
            <p14:sldId id="496"/>
            <p14:sldId id="497"/>
            <p14:sldId id="304"/>
            <p14:sldId id="498"/>
            <p14:sldId id="499"/>
            <p14:sldId id="500"/>
            <p14:sldId id="299"/>
            <p14:sldId id="300"/>
            <p14:sldId id="305"/>
            <p14:sldId id="301"/>
            <p14:sldId id="489"/>
            <p14:sldId id="297"/>
            <p14:sldId id="490"/>
            <p14:sldId id="493"/>
            <p14:sldId id="303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800"/>
    <a:srgbClr val="FF6859"/>
    <a:srgbClr val="1F901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6" autoAdjust="0"/>
    <p:restoredTop sz="94712" autoAdjust="0"/>
  </p:normalViewPr>
  <p:slideViewPr>
    <p:cSldViewPr snapToGrid="0">
      <p:cViewPr>
        <p:scale>
          <a:sx n="95" d="100"/>
          <a:sy n="95" d="100"/>
        </p:scale>
        <p:origin x="8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F8AF-3606-4C55-990F-D5EEB2A40B2B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39A4-D27E-433B-A15C-9556CE747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55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69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89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97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14D5-3FEB-4CF9-B855-681A153FD712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8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9E0-ED65-4D90-8B9C-7F8DB90048B6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350A-CBED-45C6-BF98-1226E19B2766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1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CFDC-0945-45E6-B447-D1F6223F7A00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8DDB-DCFF-4108-AC49-A694E6C748E5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50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3AF-BDC6-4FA9-B290-D84A5B2EF66B}" type="datetime1">
              <a:rPr lang="en-CA" smtClean="0"/>
              <a:t>2018-08-15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62CC-B66F-4A3D-9F6C-1ED28DBC090C}" type="datetime1">
              <a:rPr lang="en-CA" smtClean="0"/>
              <a:t>2018-08-15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F661-1074-4278-A614-FA0030FB2293}" type="datetime1">
              <a:rPr lang="en-CA" smtClean="0"/>
              <a:t>2018-08-15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482-3D99-4521-AC77-F90DD92BC7CD}" type="datetime1">
              <a:rPr lang="en-CA" smtClean="0"/>
              <a:t>2018-08-15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3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6F59-2B98-4770-83E2-731D778D69C8}" type="datetime1">
              <a:rPr lang="en-CA" smtClean="0"/>
              <a:t>2018-08-15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488-C954-4B03-BADA-AFFDD0971DDF}" type="datetime1">
              <a:rPr lang="en-CA" smtClean="0"/>
              <a:t>2018-08-15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74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1E1-3495-41CD-9A9D-BD2299BDCF07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73044" y="662446"/>
            <a:ext cx="9699336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A compact injection-locked UV laser system for quantum information processing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0712" y="3975473"/>
            <a:ext cx="9144000" cy="713153"/>
          </a:xfrm>
        </p:spPr>
        <p:txBody>
          <a:bodyPr>
            <a:normAutofit fontScale="85000" lnSpcReduction="20000"/>
          </a:bodyPr>
          <a:lstStyle/>
          <a:p>
            <a:r>
              <a:rPr lang="en-CA" sz="3000" dirty="0"/>
              <a:t>Nikolay Videnov</a:t>
            </a:r>
          </a:p>
          <a:p>
            <a:r>
              <a:rPr lang="en-CA" sz="2000" dirty="0"/>
              <a:t>Quantum Information with Trapped Ions (QITI) Group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5960225"/>
            <a:ext cx="4433272" cy="813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71628-5240-1E48-9FD2-607BD5E98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755" y="3776872"/>
            <a:ext cx="3346232" cy="2784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62E75-5C97-8247-B212-16B8545C0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r="23112"/>
          <a:stretch/>
        </p:blipFill>
        <p:spPr>
          <a:xfrm rot="5400000">
            <a:off x="336509" y="3655025"/>
            <a:ext cx="2930559" cy="28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E0032-9A74-7B46-8A44-8B85F3CE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9" y="0"/>
            <a:ext cx="1085699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5C16D-042E-46FC-8916-CAC23018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378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CD98-0B8B-402F-AE19-5BE5CEDA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11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0BC25C-5F1C-40BD-8CE5-FBB0121D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29" y="1780971"/>
            <a:ext cx="2675562" cy="4351338"/>
          </a:xfrm>
        </p:spPr>
        <p:txBody>
          <a:bodyPr/>
          <a:lstStyle/>
          <a:p>
            <a:r>
              <a:rPr lang="en-CA" dirty="0"/>
              <a:t>Machined an enclosure </a:t>
            </a:r>
          </a:p>
          <a:p>
            <a:r>
              <a:rPr lang="en-CA" dirty="0"/>
              <a:t>Time to test!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29F015-E741-4889-A9C7-B3E0834EB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4228" y="2292291"/>
            <a:ext cx="5030785" cy="2829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4ED0DB-11A7-4272-B978-5D6AA5E6C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r="14792" b="12383"/>
          <a:stretch/>
        </p:blipFill>
        <p:spPr>
          <a:xfrm rot="5400000">
            <a:off x="3811905" y="1487799"/>
            <a:ext cx="3071381" cy="2479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4594F-53F6-4E08-926F-9856CECDD5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8" r="13435"/>
          <a:stretch/>
        </p:blipFill>
        <p:spPr>
          <a:xfrm>
            <a:off x="384929" y="3659109"/>
            <a:ext cx="3415553" cy="2563483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78159F9-5F6C-498B-A11E-BCA44183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29" y="339950"/>
            <a:ext cx="10515600" cy="1325563"/>
          </a:xfrm>
        </p:spPr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6FC06-D21D-0E46-82DB-D354DF8F79DD}"/>
              </a:ext>
            </a:extLst>
          </p:cNvPr>
          <p:cNvSpPr txBox="1"/>
          <p:nvPr/>
        </p:nvSpPr>
        <p:spPr>
          <a:xfrm>
            <a:off x="9999775" y="2170027"/>
            <a:ext cx="178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¼” NPT ball valve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6BCB4-2118-EF49-A52C-3B1CFA28AA7C}"/>
              </a:ext>
            </a:extLst>
          </p:cNvPr>
          <p:cNvSpPr txBox="1"/>
          <p:nvPr/>
        </p:nvSpPr>
        <p:spPr>
          <a:xfrm>
            <a:off x="9999775" y="426318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O-ring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5DC0D2-FFF2-6049-BB2F-20314C9B9ADA}"/>
              </a:ext>
            </a:extLst>
          </p:cNvPr>
          <p:cNvCxnSpPr>
            <a:cxnSpLocks/>
          </p:cNvCxnSpPr>
          <p:nvPr/>
        </p:nvCxnSpPr>
        <p:spPr>
          <a:xfrm flipH="1">
            <a:off x="9103661" y="2354693"/>
            <a:ext cx="838444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BC5259-CDCE-E749-A310-DFFE8B87FFB1}"/>
              </a:ext>
            </a:extLst>
          </p:cNvPr>
          <p:cNvCxnSpPr>
            <a:cxnSpLocks/>
          </p:cNvCxnSpPr>
          <p:nvPr/>
        </p:nvCxnSpPr>
        <p:spPr>
          <a:xfrm flipH="1">
            <a:off x="8575651" y="4445719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97BD65-C395-0347-9CA5-12967780E5DB}"/>
              </a:ext>
            </a:extLst>
          </p:cNvPr>
          <p:cNvCxnSpPr>
            <a:cxnSpLocks/>
          </p:cNvCxnSpPr>
          <p:nvPr/>
        </p:nvCxnSpPr>
        <p:spPr>
          <a:xfrm flipH="1">
            <a:off x="9201438" y="3189662"/>
            <a:ext cx="740667" cy="14443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DB313A-AE77-1641-BB58-151F104B63E9}"/>
              </a:ext>
            </a:extLst>
          </p:cNvPr>
          <p:cNvSpPr txBox="1"/>
          <p:nvPr/>
        </p:nvSpPr>
        <p:spPr>
          <a:xfrm>
            <a:off x="9942105" y="2866496"/>
            <a:ext cx="1489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bock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06A13F-5EB0-324F-B46D-D269016F331C}"/>
              </a:ext>
            </a:extLst>
          </p:cNvPr>
          <p:cNvCxnSpPr>
            <a:cxnSpLocks/>
          </p:cNvCxnSpPr>
          <p:nvPr/>
        </p:nvCxnSpPr>
        <p:spPr>
          <a:xfrm flipH="1">
            <a:off x="8309620" y="3942418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DA87BC-A5E5-ED42-A6A2-C0FEB218627B}"/>
              </a:ext>
            </a:extLst>
          </p:cNvPr>
          <p:cNvSpPr txBox="1"/>
          <p:nvPr/>
        </p:nvSpPr>
        <p:spPr>
          <a:xfrm>
            <a:off x="9942105" y="375621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Diode Holder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588258-4CB7-0B4D-B67F-A8ECB93584F7}"/>
              </a:ext>
            </a:extLst>
          </p:cNvPr>
          <p:cNvCxnSpPr>
            <a:cxnSpLocks/>
          </p:cNvCxnSpPr>
          <p:nvPr/>
        </p:nvCxnSpPr>
        <p:spPr>
          <a:xfrm flipH="1">
            <a:off x="3379749" y="5283919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62B8EA-1315-CD4D-8D95-A7944A93901C}"/>
              </a:ext>
            </a:extLst>
          </p:cNvPr>
          <p:cNvCxnSpPr>
            <a:cxnSpLocks/>
          </p:cNvCxnSpPr>
          <p:nvPr/>
        </p:nvCxnSpPr>
        <p:spPr>
          <a:xfrm flipH="1">
            <a:off x="2625758" y="4609333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DCFDFA-8DAA-4A49-BF45-0BF13FC77EC4}"/>
              </a:ext>
            </a:extLst>
          </p:cNvPr>
          <p:cNvSpPr txBox="1"/>
          <p:nvPr/>
        </p:nvSpPr>
        <p:spPr>
          <a:xfrm>
            <a:off x="3907318" y="4447854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D-sub connector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E37E41-8B94-8645-A550-5C30068CD52C}"/>
              </a:ext>
            </a:extLst>
          </p:cNvPr>
          <p:cNvSpPr txBox="1"/>
          <p:nvPr/>
        </p:nvSpPr>
        <p:spPr>
          <a:xfrm>
            <a:off x="3907318" y="5099253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 Sensor</a:t>
            </a:r>
          </a:p>
        </p:txBody>
      </p:sp>
    </p:spTree>
    <p:extLst>
      <p:ext uri="{BB962C8B-B14F-4D97-AF65-F5344CB8AC3E}">
        <p14:creationId xmlns:p14="http://schemas.microsoft.com/office/powerpoint/2010/main" val="279977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AC94-E5BA-4D40-BD86-C498D576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Climate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F9CD9-1814-4E13-99AA-C3DE3E61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324"/>
            <a:ext cx="4442717" cy="4486275"/>
          </a:xfrm>
        </p:spPr>
        <p:txBody>
          <a:bodyPr/>
          <a:lstStyle/>
          <a:p>
            <a:r>
              <a:rPr lang="en-CA" dirty="0"/>
              <a:t>There’s a leak!</a:t>
            </a:r>
          </a:p>
          <a:p>
            <a:r>
              <a:rPr lang="en-CA" dirty="0"/>
              <a:t>Make a blank and seal the D-sub connector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02E44-AD70-45D4-B638-636D0C19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79DA0-14B5-4956-A4E5-641D394C4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4887"/>
            <a:ext cx="5040408" cy="3780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76588-2589-47AE-89C5-BE703F7EE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2019"/>
          <a:stretch/>
        </p:blipFill>
        <p:spPr>
          <a:xfrm rot="5400000">
            <a:off x="5455450" y="1456648"/>
            <a:ext cx="6310299" cy="39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5C51-C921-4A26-B191-F7EB51AC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fix 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7B9A-9D78-41DD-9D65-511C1AE1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53"/>
            <a:ext cx="4072847" cy="4590210"/>
          </a:xfrm>
        </p:spPr>
        <p:txBody>
          <a:bodyPr/>
          <a:lstStyle/>
          <a:p>
            <a:r>
              <a:rPr lang="en-CA" dirty="0"/>
              <a:t>5 minute epoxy</a:t>
            </a:r>
          </a:p>
          <a:p>
            <a:r>
              <a:rPr lang="en-CA" dirty="0"/>
              <a:t>A measurable improvement!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2F14-6596-4D57-9B0C-43B932A8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CDF9E-27F9-481B-A430-695DFE2C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4008"/>
          <a:stretch/>
        </p:blipFill>
        <p:spPr>
          <a:xfrm rot="5400000">
            <a:off x="5646078" y="1585439"/>
            <a:ext cx="4972690" cy="3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DB800-E829-4C29-947A-98F5C2383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8" y="3075659"/>
            <a:ext cx="4669080" cy="35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A149-D94E-4787-A369-7A4C382B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99" y="580882"/>
            <a:ext cx="10515600" cy="1325563"/>
          </a:xfrm>
        </p:spPr>
        <p:txBody>
          <a:bodyPr/>
          <a:lstStyle/>
          <a:p>
            <a:r>
              <a:rPr lang="en-CA" dirty="0"/>
              <a:t>Putting it all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DAAB9-2874-4639-A73B-F78B63F73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2"/>
          <a:stretch/>
        </p:blipFill>
        <p:spPr>
          <a:xfrm rot="5400000">
            <a:off x="3824482" y="2373880"/>
            <a:ext cx="5374495" cy="2672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D73E-B543-4161-AC5F-968BA698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37E5-A60A-4AB2-883E-E5A3C871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11574" r="4049"/>
          <a:stretch/>
        </p:blipFill>
        <p:spPr>
          <a:xfrm rot="16200000">
            <a:off x="7791097" y="3502627"/>
            <a:ext cx="3032234" cy="2675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97DB9-0DCC-4513-808E-DBD0DB42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91" y="1022680"/>
            <a:ext cx="2672097" cy="22237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92E0F-863A-4B77-BFC9-90BCD91664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6222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Machined diode holder and enclosure</a:t>
            </a:r>
          </a:p>
          <a:p>
            <a:r>
              <a:rPr lang="en-CA" dirty="0"/>
              <a:t>Compact collimation</a:t>
            </a:r>
          </a:p>
          <a:p>
            <a:r>
              <a:rPr lang="en-CA" dirty="0"/>
              <a:t>Water-cooling</a:t>
            </a:r>
          </a:p>
          <a:p>
            <a:r>
              <a:rPr lang="en-CA" dirty="0"/>
              <a:t>Constant current controller</a:t>
            </a:r>
          </a:p>
        </p:txBody>
      </p:sp>
    </p:spTree>
    <p:extLst>
      <p:ext uri="{BB962C8B-B14F-4D97-AF65-F5344CB8AC3E}">
        <p14:creationId xmlns:p14="http://schemas.microsoft.com/office/powerpoint/2010/main" val="223578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03E2A-9D04-4C0D-AF5E-3798B3BF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6" y="525602"/>
            <a:ext cx="10690328" cy="6013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9C1C1-665F-4D6D-9B40-709B637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27" y="-343694"/>
            <a:ext cx="10515600" cy="1325563"/>
          </a:xfrm>
        </p:spPr>
        <p:txBody>
          <a:bodyPr/>
          <a:lstStyle/>
          <a:p>
            <a:r>
              <a:rPr lang="en-CA" dirty="0"/>
              <a:t>Experimental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45B19-2F04-4118-830D-DABB190B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372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310-7B20-4137-8898-29E46D55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5" y="339408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007E5-B03A-4365-B511-0703F9D1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16</a:t>
            </a:fld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E6D9-35B0-4E16-98B7-00800A116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664971"/>
            <a:ext cx="3474982" cy="3888664"/>
          </a:xfrm>
        </p:spPr>
        <p:txBody>
          <a:bodyPr/>
          <a:lstStyle/>
          <a:p>
            <a:r>
              <a:rPr lang="en-CA" dirty="0"/>
              <a:t>Cooled diode without condensation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93D251C-58EF-463D-A678-9953A5F0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9" y="667820"/>
            <a:ext cx="7206882" cy="53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EFBF-1F54-47B4-87FD-A9AB1900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365"/>
            <a:ext cx="10515600" cy="1325563"/>
          </a:xfrm>
        </p:spPr>
        <p:txBody>
          <a:bodyPr/>
          <a:lstStyle/>
          <a:p>
            <a:r>
              <a:rPr lang="en-CA" dirty="0"/>
              <a:t>Conclusion/Outlook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A453-F1FC-4743-80B7-AD91B1640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6712" cy="4351338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Injection locking is an excellent way to amplify laser power</a:t>
            </a:r>
          </a:p>
          <a:p>
            <a:r>
              <a:rPr lang="en-CA" dirty="0"/>
              <a:t>The challenges of injection locking can be tackled effectively with this design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587D-C06E-4993-9957-4861FC5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7BF99-5976-4BDF-ADD2-8A2E27A8BB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5"/>
          <a:stretch/>
        </p:blipFill>
        <p:spPr>
          <a:xfrm rot="5400000">
            <a:off x="6106963" y="781594"/>
            <a:ext cx="6107841" cy="50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77597" y="3276601"/>
            <a:ext cx="9190403" cy="3581401"/>
          </a:xfrm>
          <a:prstGeom prst="rect">
            <a:avLst/>
          </a:prstGeom>
          <a:solidFill>
            <a:srgbClr val="F0F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9" y="-27384"/>
            <a:ext cx="9190403" cy="3608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03214"/>
            <a:ext cx="3276600" cy="559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9400" y="-76200"/>
            <a:ext cx="7162800" cy="907941"/>
          </a:xfrm>
          <a:prstGeom prst="rect">
            <a:avLst/>
          </a:prstGeom>
          <a:solidFill>
            <a:srgbClr val="F8F8F6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Quantum Information with Trapped Ions (QITI)</a:t>
            </a:r>
          </a:p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research.iqc.uwaterloo.ca/</a:t>
            </a:r>
            <a:r>
              <a:rPr lang="en-US" sz="2400" dirty="0" err="1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qiti</a:t>
            </a: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/</a:t>
            </a:r>
            <a:endParaRPr lang="en-US" sz="2400" b="1" dirty="0">
              <a:solidFill>
                <a:prstClr val="black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53422" y="3414137"/>
            <a:ext cx="3680775" cy="2784683"/>
            <a:chOff x="1828800" y="3429000"/>
            <a:chExt cx="3680775" cy="2784683"/>
          </a:xfrm>
        </p:grpSpPr>
        <p:grpSp>
          <p:nvGrpSpPr>
            <p:cNvPr id="22" name="Group 21"/>
            <p:cNvGrpSpPr/>
            <p:nvPr/>
          </p:nvGrpSpPr>
          <p:grpSpPr>
            <a:xfrm>
              <a:off x="1828800" y="3429000"/>
              <a:ext cx="3680775" cy="2415064"/>
              <a:chOff x="161925" y="3636842"/>
              <a:chExt cx="3680775" cy="241506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25" y="3636842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575" y="3642491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225" y="3636842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61925" y="5313242"/>
                <a:ext cx="11622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Chung-You (Gilbert)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Shih 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38612" y="5372697"/>
                <a:ext cx="1130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Nikhil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Kotibhaskar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46009" y="5334225"/>
                <a:ext cx="10599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Sainath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Motlakunta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072358" y="5905906"/>
              <a:ext cx="2937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G R A D U A T E   S T U D E N T 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DC7FD9-D396-D443-B359-DF1B5770F96A}"/>
              </a:ext>
            </a:extLst>
          </p:cNvPr>
          <p:cNvGrpSpPr/>
          <p:nvPr/>
        </p:nvGrpSpPr>
        <p:grpSpPr>
          <a:xfrm>
            <a:off x="2898028" y="3393325"/>
            <a:ext cx="2415219" cy="2812420"/>
            <a:chOff x="1617352" y="3429000"/>
            <a:chExt cx="2415219" cy="2812420"/>
          </a:xfrm>
        </p:grpSpPr>
        <p:grpSp>
          <p:nvGrpSpPr>
            <p:cNvPr id="25" name="Group 24"/>
            <p:cNvGrpSpPr/>
            <p:nvPr/>
          </p:nvGrpSpPr>
          <p:grpSpPr>
            <a:xfrm>
              <a:off x="2899096" y="3446801"/>
              <a:ext cx="1133475" cy="2212305"/>
              <a:chOff x="-38131" y="4010991"/>
              <a:chExt cx="1133475" cy="221230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131" y="4010991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91508" y="5700076"/>
                <a:ext cx="9316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Roland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Hablützel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617352" y="3429000"/>
              <a:ext cx="2008344" cy="2812420"/>
              <a:chOff x="307374" y="3429000"/>
              <a:chExt cx="2008344" cy="28124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84721" y="5933643"/>
                <a:ext cx="15309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srgbClr val="800000"/>
                    </a:solidFill>
                    <a:latin typeface="Arial" charset="0"/>
                  </a:rPr>
                  <a:t>P O S T D O C S</a:t>
                </a: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7374" y="3429000"/>
                <a:ext cx="1180421" cy="2300122"/>
                <a:chOff x="307374" y="3429000"/>
                <a:chExt cx="1180421" cy="2300122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455545" y="5205902"/>
                  <a:ext cx="9893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ts val="600"/>
                    </a:spcAft>
                    <a:defRPr/>
                  </a:pPr>
                  <a:r>
                    <a:rPr lang="en-US" sz="140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  <a:t>Fereshteh</a:t>
                  </a:r>
                  <a:br>
                    <a:rPr lang="en-US" sz="14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</a:br>
                  <a:r>
                    <a:rPr lang="en-US" sz="140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  <a:t>Rajabi</a:t>
                  </a:r>
                  <a:endPara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endParaRPr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374" y="3429000"/>
                  <a:ext cx="1180421" cy="15144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3DE546-26BE-4D44-9599-9C1009FAFC6B}"/>
              </a:ext>
            </a:extLst>
          </p:cNvPr>
          <p:cNvGrpSpPr/>
          <p:nvPr/>
        </p:nvGrpSpPr>
        <p:grpSpPr>
          <a:xfrm>
            <a:off x="8904082" y="3414137"/>
            <a:ext cx="1891352" cy="2766011"/>
            <a:chOff x="8656004" y="3446801"/>
            <a:chExt cx="1891352" cy="2766011"/>
          </a:xfrm>
        </p:grpSpPr>
        <p:sp>
          <p:nvSpPr>
            <p:cNvPr id="29" name="TextBox 28"/>
            <p:cNvSpPr txBox="1"/>
            <p:nvPr/>
          </p:nvSpPr>
          <p:spPr>
            <a:xfrm>
              <a:off x="8656004" y="5905035"/>
              <a:ext cx="18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U N D E R G R A D 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BBC72D-3E5D-974C-8EF2-E14F71578DAE}"/>
                </a:ext>
              </a:extLst>
            </p:cNvPr>
            <p:cNvGrpSpPr/>
            <p:nvPr/>
          </p:nvGrpSpPr>
          <p:grpSpPr>
            <a:xfrm>
              <a:off x="9057979" y="3446801"/>
              <a:ext cx="1163442" cy="2517940"/>
              <a:chOff x="9057979" y="3446801"/>
              <a:chExt cx="1163442" cy="2517940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7979" y="3446801"/>
                <a:ext cx="1163442" cy="152507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9193684" y="5149133"/>
                <a:ext cx="815993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Yi Hong</a:t>
                </a:r>
              </a:p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Teoh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BE648F-384F-BF41-B1FB-CF60A3560641}"/>
              </a:ext>
            </a:extLst>
          </p:cNvPr>
          <p:cNvGrpSpPr/>
          <p:nvPr/>
        </p:nvGrpSpPr>
        <p:grpSpPr>
          <a:xfrm>
            <a:off x="1641750" y="3390752"/>
            <a:ext cx="1112221" cy="2752851"/>
            <a:chOff x="1261231" y="3423416"/>
            <a:chExt cx="1112221" cy="2752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DA05C4-FD8B-AA40-9E99-8E85F45E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231" y="3423416"/>
              <a:ext cx="1112221" cy="148607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71827-F772-5D4B-AE7A-D2173F49C850}"/>
                </a:ext>
              </a:extLst>
            </p:cNvPr>
            <p:cNvSpPr txBox="1"/>
            <p:nvPr/>
          </p:nvSpPr>
          <p:spPr>
            <a:xfrm>
              <a:off x="1389473" y="5198312"/>
              <a:ext cx="73289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Rajibul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Islam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8ADB4C-6520-9546-B455-DBA5ABFD58CD}"/>
                </a:ext>
              </a:extLst>
            </p:cNvPr>
            <p:cNvSpPr txBox="1"/>
            <p:nvPr/>
          </p:nvSpPr>
          <p:spPr>
            <a:xfrm>
              <a:off x="1555415" y="5868490"/>
              <a:ext cx="401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P 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1E80-1981-4702-8F4A-EC575984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1C13-B90B-4B56-A8AF-74F0027E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2ACD2-D536-4EE1-8E10-D854E5C9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68" y="2476330"/>
            <a:ext cx="3756461" cy="103145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202A0E-10B6-4049-8663-EA6E283E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5622"/>
            <a:ext cx="4259316" cy="78043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2D0C80-21B4-4844-8814-F942D05F5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6" y="2454395"/>
            <a:ext cx="4610743" cy="933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30ABA2-41EE-4B33-AADA-7C7EBB748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" y="3387975"/>
            <a:ext cx="457263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3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57D0-8978-5A48-814E-8C47A860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Information With Trapped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F3D7B-43C3-E641-A7F9-3DD58C5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6896" cy="4351338"/>
          </a:xfrm>
        </p:spPr>
        <p:txBody>
          <a:bodyPr/>
          <a:lstStyle/>
          <a:p>
            <a:r>
              <a:rPr lang="en-US" dirty="0"/>
              <a:t>New lab</a:t>
            </a:r>
          </a:p>
          <a:p>
            <a:r>
              <a:rPr lang="en-US" dirty="0"/>
              <a:t>Quantum simulator using trapped ions</a:t>
            </a:r>
          </a:p>
          <a:p>
            <a:r>
              <a:rPr lang="en-US" dirty="0"/>
              <a:t>Tackle computationally hard problems using an engineered Hamiltonian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28902-61B6-A94D-B48C-9470022C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B8389-5C88-9E4A-BB4E-D7238F32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6" y="1339920"/>
            <a:ext cx="6046303" cy="48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23C15-6725-446D-9928-122B2E79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20</a:t>
            </a:fld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FEBA5-39B4-4411-A560-ABF31DA2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5031"/>
            <a:ext cx="608797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FD52A-D7AF-48C4-95EA-5863B818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" y="834766"/>
            <a:ext cx="666843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BAA18-0A02-4B32-936C-ED5B047D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2084582"/>
            <a:ext cx="3305636" cy="857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D92EF-5562-4592-9C42-27BF19430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3311209"/>
            <a:ext cx="3505689" cy="1181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F83C7-58FE-4BAB-9CE9-01CB32AA7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4663099"/>
            <a:ext cx="6039693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6D4E-C6C4-4CA5-9469-50786E9A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9A935-448F-4F68-9548-E37CFCA3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28" y="1382405"/>
            <a:ext cx="5195472" cy="40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76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3081-F227-48B4-BFA0-03432AA4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CA" dirty="0"/>
              <a:t>Head 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A5FE0-6473-464E-B95F-C6B8B78F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F214-A938-4893-AD7E-E0B32E6A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26"/>
            <a:ext cx="10659963" cy="302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157CB-9956-40BC-96C8-B17D6FF5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3" y="4750755"/>
            <a:ext cx="9716856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3A0D1-9744-4985-B684-7B2C31A1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4391"/>
            <a:ext cx="10526594" cy="876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F3109-2A06-4CB0-BB51-9B35F10A4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7220"/>
          <a:stretch/>
        </p:blipFill>
        <p:spPr>
          <a:xfrm>
            <a:off x="8014999" y="-75557"/>
            <a:ext cx="3934402" cy="26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Uses</a:t>
            </a:r>
          </a:p>
          <a:p>
            <a:pPr lvl="1"/>
            <a:r>
              <a:rPr lang="en-CA" dirty="0"/>
              <a:t>Micro lithography</a:t>
            </a:r>
          </a:p>
          <a:p>
            <a:pPr lvl="1"/>
            <a:r>
              <a:rPr lang="en-CA" dirty="0"/>
              <a:t>Laser ablation</a:t>
            </a:r>
          </a:p>
          <a:p>
            <a:pPr lvl="1"/>
            <a:r>
              <a:rPr lang="en-CA" dirty="0"/>
              <a:t>Trapped ions</a:t>
            </a:r>
          </a:p>
          <a:p>
            <a:pPr lvl="1"/>
            <a:endParaRPr lang="en-CA" dirty="0"/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1"/>
            <a:r>
              <a:rPr lang="en-CA" dirty="0"/>
              <a:t>External Cavity Diode Laser</a:t>
            </a:r>
          </a:p>
          <a:p>
            <a:pPr lvl="1"/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23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150" y="1308917"/>
            <a:ext cx="8647706" cy="42401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9653E94-C9B8-F149-976B-0F63F17DC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20" r="60673" b="9661"/>
          <a:stretch/>
        </p:blipFill>
        <p:spPr>
          <a:xfrm>
            <a:off x="6202018" y="-2575473"/>
            <a:ext cx="2690191" cy="960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Uses</a:t>
            </a:r>
          </a:p>
          <a:p>
            <a:pPr lvl="1"/>
            <a:r>
              <a:rPr lang="en-CA" dirty="0"/>
              <a:t>Laser Cooling</a:t>
            </a:r>
          </a:p>
          <a:p>
            <a:pPr lvl="1"/>
            <a:r>
              <a:rPr lang="en-CA" dirty="0"/>
              <a:t>Optical pumping</a:t>
            </a:r>
          </a:p>
          <a:p>
            <a:pPr lvl="1"/>
            <a:r>
              <a:rPr lang="en-CA" dirty="0"/>
              <a:t>State Detection</a:t>
            </a:r>
          </a:p>
          <a:p>
            <a:pPr lvl="1"/>
            <a:endParaRPr lang="en-CA" dirty="0"/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1"/>
            <a:r>
              <a:rPr lang="en-CA" dirty="0"/>
              <a:t>External Cavity Diode Laser</a:t>
            </a:r>
          </a:p>
          <a:p>
            <a:pPr lvl="1"/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3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150" y="1308917"/>
            <a:ext cx="8647706" cy="4240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2B117-7330-C349-AC70-18E66FE4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98" y="772317"/>
            <a:ext cx="7108064" cy="53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5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Cavity Laser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3592" cy="4351338"/>
          </a:xfrm>
        </p:spPr>
        <p:txBody>
          <a:bodyPr/>
          <a:lstStyle/>
          <a:p>
            <a:r>
              <a:rPr lang="en-CA" dirty="0"/>
              <a:t>Cavity laser</a:t>
            </a:r>
          </a:p>
          <a:p>
            <a:pPr lvl="1"/>
            <a:r>
              <a:rPr lang="en-CA" dirty="0"/>
              <a:t>Gain medium electronically pumped</a:t>
            </a:r>
          </a:p>
          <a:p>
            <a:pPr lvl="1"/>
            <a:r>
              <a:rPr lang="en-CA" dirty="0"/>
              <a:t>Saturation occurs forcing lasing</a:t>
            </a:r>
          </a:p>
          <a:p>
            <a:r>
              <a:rPr lang="en-CA" dirty="0"/>
              <a:t>Injection locking</a:t>
            </a:r>
          </a:p>
          <a:p>
            <a:pPr lvl="1"/>
            <a:r>
              <a:rPr lang="en-CA" dirty="0"/>
              <a:t>Inject seed signal</a:t>
            </a:r>
          </a:p>
          <a:p>
            <a:pPr lvl="1"/>
            <a:r>
              <a:rPr lang="en-CA" dirty="0"/>
              <a:t>Above threshold power is diverted into injected </a:t>
            </a:r>
            <a:r>
              <a:rPr lang="en-CA" dirty="0" err="1"/>
              <a:t>singal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9D704-D15A-4844-A1D4-9DC44E05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10" y="152461"/>
            <a:ext cx="3393593" cy="1673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089A1-AC0F-4BED-8AD6-E3033C6D9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2045275"/>
            <a:ext cx="3393594" cy="2008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9C9EA-7A9E-4E6D-8C95-2C316FC85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4336367"/>
            <a:ext cx="4742542" cy="22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3592" cy="4351338"/>
          </a:xfrm>
        </p:spPr>
        <p:txBody>
          <a:bodyPr/>
          <a:lstStyle/>
          <a:p>
            <a:r>
              <a:rPr lang="en-CA" dirty="0"/>
              <a:t>Cavity laser</a:t>
            </a:r>
          </a:p>
          <a:p>
            <a:pPr lvl="1"/>
            <a:r>
              <a:rPr lang="en-CA" dirty="0"/>
              <a:t>Gain medium electronically pumped</a:t>
            </a:r>
          </a:p>
          <a:p>
            <a:pPr lvl="1"/>
            <a:r>
              <a:rPr lang="en-CA" dirty="0"/>
              <a:t>Saturation occurs forcing lasing</a:t>
            </a:r>
          </a:p>
          <a:p>
            <a:r>
              <a:rPr lang="en-CA" dirty="0"/>
              <a:t>Injection locking</a:t>
            </a:r>
          </a:p>
          <a:p>
            <a:pPr lvl="1"/>
            <a:r>
              <a:rPr lang="en-CA" dirty="0"/>
              <a:t>Inject seed signal</a:t>
            </a:r>
          </a:p>
          <a:p>
            <a:pPr lvl="1"/>
            <a:r>
              <a:rPr lang="en-CA" dirty="0"/>
              <a:t>Above threshold power is diverted into injected </a:t>
            </a:r>
            <a:r>
              <a:rPr lang="en-CA" dirty="0" err="1"/>
              <a:t>singal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9D704-D15A-4844-A1D4-9DC44E05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10" y="152461"/>
            <a:ext cx="3393593" cy="1673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089A1-AC0F-4BED-8AD6-E3033C6D9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2045275"/>
            <a:ext cx="3393594" cy="2008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9C9EA-7A9E-4E6D-8C95-2C316FC85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4336367"/>
            <a:ext cx="4742542" cy="22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Physically realizing 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6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A96B7-2422-4089-9AC9-CA185513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27630" cy="4351338"/>
          </a:xfrm>
        </p:spPr>
        <p:txBody>
          <a:bodyPr/>
          <a:lstStyle/>
          <a:p>
            <a:r>
              <a:rPr lang="en-CA" dirty="0"/>
              <a:t>Need </a:t>
            </a:r>
            <a:r>
              <a:rPr lang="en-CA" dirty="0" err="1"/>
              <a:t>mW</a:t>
            </a:r>
            <a:r>
              <a:rPr lang="en-CA" dirty="0"/>
              <a:t>-µW from a seed laser</a:t>
            </a:r>
          </a:p>
          <a:p>
            <a:r>
              <a:rPr lang="en-CA" dirty="0"/>
              <a:t>Faraday isolator</a:t>
            </a:r>
          </a:p>
          <a:p>
            <a:r>
              <a:rPr lang="en-CA" dirty="0"/>
              <a:t>Slave laser diode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01188D8-6FFC-4DAA-A204-83791C37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47" y="1690688"/>
            <a:ext cx="6710591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CBFBC7-DB24-4D76-88F0-2E391C715DA1}"/>
              </a:ext>
            </a:extLst>
          </p:cNvPr>
          <p:cNvSpPr txBox="1"/>
          <p:nvPr/>
        </p:nvSpPr>
        <p:spPr>
          <a:xfrm>
            <a:off x="5143619" y="6176963"/>
            <a:ext cx="5251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T. </a:t>
            </a:r>
            <a:r>
              <a:rPr lang="en-CA" sz="1600" dirty="0" err="1"/>
              <a:t>Hosoya</a:t>
            </a:r>
            <a:r>
              <a:rPr lang="en-CA" sz="1600" dirty="0"/>
              <a:t> et al., Review of Scientific Instruments 86, 2015</a:t>
            </a:r>
          </a:p>
        </p:txBody>
      </p:sp>
    </p:spTree>
    <p:extLst>
      <p:ext uri="{BB962C8B-B14F-4D97-AF65-F5344CB8AC3E}">
        <p14:creationId xmlns:p14="http://schemas.microsoft.com/office/powerpoint/2010/main" val="247714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Locking only happens around the free running oscillation frequency of the diode. </a:t>
            </a:r>
          </a:p>
          <a:p>
            <a:r>
              <a:rPr lang="en-CA" dirty="0"/>
              <a:t>Need a laser diode around 369nm</a:t>
            </a:r>
          </a:p>
          <a:p>
            <a:r>
              <a:rPr lang="en-CA" dirty="0"/>
              <a:t>The closest commercially available diode can be frequency selected to ~371nm*</a:t>
            </a:r>
          </a:p>
          <a:p>
            <a:pPr lvl="1"/>
            <a:r>
              <a:rPr lang="en-CA" dirty="0"/>
              <a:t>Cool to 369nm?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DD7A-2F9D-4AAC-B571-125384C77A0A}"/>
              </a:ext>
            </a:extLst>
          </p:cNvPr>
          <p:cNvSpPr txBox="1"/>
          <p:nvPr/>
        </p:nvSpPr>
        <p:spPr>
          <a:xfrm>
            <a:off x="463240" y="638996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*Nichia NDU4116 (370-380nm)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5C30D-41A2-4B92-9BEE-3B9A104C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r="28390"/>
          <a:stretch/>
        </p:blipFill>
        <p:spPr>
          <a:xfrm>
            <a:off x="6435604" y="164345"/>
            <a:ext cx="4832104" cy="6012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D4558-0860-477D-A0A6-2169283BE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4" r="28749"/>
          <a:stretch/>
        </p:blipFill>
        <p:spPr>
          <a:xfrm>
            <a:off x="6435604" y="136525"/>
            <a:ext cx="4898484" cy="6040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1D9F2-6043-43E7-8C24-7E88CC89C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16" y="1253801"/>
            <a:ext cx="4898484" cy="380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699ED-C6A0-4A54-B3C2-4E26476A1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65" y="1359154"/>
            <a:ext cx="5549838" cy="36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A1F18A-DCD2-43D5-8356-F9E7DB12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0" t="11489" r="32316"/>
          <a:stretch/>
        </p:blipFill>
        <p:spPr>
          <a:xfrm rot="5400000">
            <a:off x="5745417" y="1117591"/>
            <a:ext cx="4006921" cy="44907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24E1-A1DA-494F-961F-484757FF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86E72F-7B1D-B54A-BE02-B2FBE5AEF17A}"/>
              </a:ext>
            </a:extLst>
          </p:cNvPr>
          <p:cNvSpPr txBox="1">
            <a:spLocks/>
          </p:cNvSpPr>
          <p:nvPr/>
        </p:nvSpPr>
        <p:spPr>
          <a:xfrm>
            <a:off x="838199" y="1503862"/>
            <a:ext cx="4665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20°C below lab temperature</a:t>
            </a:r>
          </a:p>
          <a:p>
            <a:pPr lvl="1"/>
            <a:r>
              <a:rPr lang="en-CA" dirty="0"/>
              <a:t>Achievable with Thermoelectric Coolers (TEC)</a:t>
            </a:r>
          </a:p>
          <a:p>
            <a:r>
              <a:rPr lang="en-CA" dirty="0"/>
              <a:t>A few heat load calculations later we pick a pair of TECs </a:t>
            </a:r>
          </a:p>
          <a:p>
            <a:pPr lvl="1"/>
            <a:r>
              <a:rPr lang="en-CA" dirty="0"/>
              <a:t>Make a test block</a:t>
            </a:r>
          </a:p>
          <a:p>
            <a:pPr lvl="1"/>
            <a:r>
              <a:rPr lang="en-CA" dirty="0"/>
              <a:t>Add a dummy load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A3CBD8-13D0-674B-A42A-A18BCE7D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Test Fixture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83D77-62E7-5640-BD7E-9010AD8DEC92}"/>
              </a:ext>
            </a:extLst>
          </p:cNvPr>
          <p:cNvSpPr txBox="1"/>
          <p:nvPr/>
        </p:nvSpPr>
        <p:spPr>
          <a:xfrm>
            <a:off x="10168847" y="4224390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 load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31AADF-C165-4547-90F8-EF7C750C4E2D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8277726" y="3783428"/>
            <a:ext cx="1891121" cy="6256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1F6A3A-E388-2F49-9644-E40305FD361A}"/>
              </a:ext>
            </a:extLst>
          </p:cNvPr>
          <p:cNvSpPr txBox="1"/>
          <p:nvPr/>
        </p:nvSpPr>
        <p:spPr>
          <a:xfrm>
            <a:off x="10168847" y="3544752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diode holder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D3852A-4247-9446-BD75-B10679AB5904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9223286" y="3144253"/>
            <a:ext cx="945561" cy="5851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8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31ED-11F3-4FAF-AE58-395ED632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42" y="445563"/>
            <a:ext cx="10515600" cy="1325563"/>
          </a:xfrm>
        </p:spPr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FE43-8C3B-4CDF-963E-296B3BFF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0236" cy="4351338"/>
          </a:xfrm>
        </p:spPr>
        <p:txBody>
          <a:bodyPr>
            <a:normAutofit/>
          </a:bodyPr>
          <a:lstStyle/>
          <a:p>
            <a:r>
              <a:rPr lang="en-CA" dirty="0"/>
              <a:t>Cooling below the dew point causes</a:t>
            </a:r>
          </a:p>
          <a:p>
            <a:pPr lvl="1"/>
            <a:r>
              <a:rPr lang="en-CA" dirty="0"/>
              <a:t>Condensation</a:t>
            </a:r>
          </a:p>
          <a:p>
            <a:pPr lvl="1"/>
            <a:r>
              <a:rPr lang="en-CA" dirty="0"/>
              <a:t>frost</a:t>
            </a:r>
          </a:p>
          <a:p>
            <a:r>
              <a:rPr lang="en-CA" dirty="0"/>
              <a:t>Pressurize with dry nitrogen</a:t>
            </a:r>
          </a:p>
          <a:p>
            <a:r>
              <a:rPr lang="en-CA" dirty="0"/>
              <a:t>Feedthroughs</a:t>
            </a:r>
          </a:p>
          <a:p>
            <a:pPr lvl="1"/>
            <a:r>
              <a:rPr lang="en-CA" dirty="0"/>
              <a:t>Optical</a:t>
            </a:r>
          </a:p>
          <a:p>
            <a:pPr lvl="1"/>
            <a:r>
              <a:rPr lang="en-CA" dirty="0"/>
              <a:t>Pressurized air</a:t>
            </a:r>
          </a:p>
          <a:p>
            <a:pPr lvl="1"/>
            <a:r>
              <a:rPr lang="en-CA" dirty="0"/>
              <a:t>electrical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11A4-5676-4817-8228-9980E81B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9</a:t>
            </a:fld>
            <a:endParaRPr lang="en-CA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C6BB1C4-990B-4D04-AA0B-B493B07B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14655" r="35448" b="9733"/>
          <a:stretch/>
        </p:blipFill>
        <p:spPr>
          <a:xfrm rot="5400000">
            <a:off x="3876963" y="573506"/>
            <a:ext cx="6858000" cy="571099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B5F55-BF5F-7F49-9461-3336136F5A98}"/>
              </a:ext>
            </a:extLst>
          </p:cNvPr>
          <p:cNvSpPr txBox="1"/>
          <p:nvPr/>
        </p:nvSpPr>
        <p:spPr>
          <a:xfrm>
            <a:off x="10382530" y="4062836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 load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E5FCC3-ECC6-4146-90D1-9D8C269CAAC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9579" y="4083101"/>
            <a:ext cx="2922951" cy="164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7102A3-2492-1A4E-AAA1-EE79DA08504F}"/>
              </a:ext>
            </a:extLst>
          </p:cNvPr>
          <p:cNvSpPr txBox="1"/>
          <p:nvPr/>
        </p:nvSpPr>
        <p:spPr>
          <a:xfrm>
            <a:off x="10382530" y="3520709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diode holder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55A598-6E92-0441-A851-B4591A4A02C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824283" y="3520709"/>
            <a:ext cx="1558247" cy="1846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66E591-561F-0B4F-95AB-2829E4ED137D}"/>
              </a:ext>
            </a:extLst>
          </p:cNvPr>
          <p:cNvSpPr txBox="1"/>
          <p:nvPr/>
        </p:nvSpPr>
        <p:spPr>
          <a:xfrm>
            <a:off x="10533292" y="1964186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57F0B-747A-F047-89BD-B806CFE9F0A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365616" y="2148852"/>
            <a:ext cx="1167676" cy="2474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945299-586F-A648-8B9D-A2DE8BF94818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9368591" y="4932594"/>
            <a:ext cx="1124126" cy="40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B3D9DA-669F-4F49-9A38-B2CEC3007BEC}"/>
              </a:ext>
            </a:extLst>
          </p:cNvPr>
          <p:cNvSpPr txBox="1"/>
          <p:nvPr/>
        </p:nvSpPr>
        <p:spPr>
          <a:xfrm>
            <a:off x="10382530" y="5444891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block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9720F6-79B2-984F-B8A2-8EFA0BB8251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130554" y="5652445"/>
            <a:ext cx="1251976" cy="115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F0DEE-93EB-B447-BF23-D9D281B721C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365616" y="1472601"/>
            <a:ext cx="1229707" cy="390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1042A87-3940-1041-B7B9-5584440996B7}"/>
              </a:ext>
            </a:extLst>
          </p:cNvPr>
          <p:cNvSpPr txBox="1"/>
          <p:nvPr/>
        </p:nvSpPr>
        <p:spPr>
          <a:xfrm>
            <a:off x="10595323" y="1149435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block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FD6C6-5667-034B-AA3E-0FD4BA9B90A9}"/>
              </a:ext>
            </a:extLst>
          </p:cNvPr>
          <p:cNvSpPr txBox="1"/>
          <p:nvPr/>
        </p:nvSpPr>
        <p:spPr>
          <a:xfrm>
            <a:off x="10492717" y="4747928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B9E265-1EC2-ED4C-B223-5568D8E3594A}"/>
              </a:ext>
            </a:extLst>
          </p:cNvPr>
          <p:cNvSpPr txBox="1"/>
          <p:nvPr/>
        </p:nvSpPr>
        <p:spPr>
          <a:xfrm>
            <a:off x="10492717" y="2835617"/>
            <a:ext cx="65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Frost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FC2172-FC2A-ED46-8B3B-1F7981D4FABC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9130554" y="3020283"/>
            <a:ext cx="1362163" cy="1227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473</Words>
  <Application>Microsoft Macintosh PowerPoint</Application>
  <PresentationFormat>Widescreen</PresentationFormat>
  <Paragraphs>148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Helvetica</vt:lpstr>
      <vt:lpstr>Verdana</vt:lpstr>
      <vt:lpstr>Office Theme</vt:lpstr>
      <vt:lpstr>A compact injection-locked UV laser system for quantum information processing</vt:lpstr>
      <vt:lpstr>Quantum Information With Trapped Ions</vt:lpstr>
      <vt:lpstr>UV lasers</vt:lpstr>
      <vt:lpstr>Cavity Laser</vt:lpstr>
      <vt:lpstr>Injection Locking</vt:lpstr>
      <vt:lpstr>Physically realizing Injection Locking</vt:lpstr>
      <vt:lpstr>Diode Selection</vt:lpstr>
      <vt:lpstr>Test Fixture</vt:lpstr>
      <vt:lpstr>Laser Enclosure</vt:lpstr>
      <vt:lpstr>PowerPoint Presentation</vt:lpstr>
      <vt:lpstr>Laser Enclosure</vt:lpstr>
      <vt:lpstr>Climate Measurement</vt:lpstr>
      <vt:lpstr>A fix all solution</vt:lpstr>
      <vt:lpstr>Putting it all together</vt:lpstr>
      <vt:lpstr>Experimental setup</vt:lpstr>
      <vt:lpstr>Results</vt:lpstr>
      <vt:lpstr>Conclusion/Outlook</vt:lpstr>
      <vt:lpstr>PowerPoint Presentation</vt:lpstr>
      <vt:lpstr>Injection Locking</vt:lpstr>
      <vt:lpstr>PowerPoint Presentation</vt:lpstr>
      <vt:lpstr>PowerPoint Presentation</vt:lpstr>
      <vt:lpstr>Head Load</vt:lpstr>
      <vt:lpstr>UV lasers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compact injection-locked UV laser system for quantum information processing</dc:title>
  <dc:creator>Nikolay Nikolaev Videnov</dc:creator>
  <cp:lastModifiedBy>Nikolay Nikolaev Videnov</cp:lastModifiedBy>
  <cp:revision>24</cp:revision>
  <dcterms:created xsi:type="dcterms:W3CDTF">2018-08-14T17:52:57Z</dcterms:created>
  <dcterms:modified xsi:type="dcterms:W3CDTF">2018-08-18T00:09:39Z</dcterms:modified>
</cp:coreProperties>
</file>